
<file path=[Content_Types].xml><?xml version="1.0" encoding="utf-8"?>
<Types xmlns="http://schemas.openxmlformats.org/package/2006/content-types">
  <Default Extension="jpeg" ContentType="image/jpeg"/>
  <Default Extension="php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21" r:id="rId2"/>
    <p:sldId id="303" r:id="rId3"/>
    <p:sldId id="320" r:id="rId4"/>
    <p:sldId id="316" r:id="rId5"/>
    <p:sldId id="312" r:id="rId6"/>
    <p:sldId id="317" r:id="rId7"/>
    <p:sldId id="313" r:id="rId8"/>
    <p:sldId id="272" r:id="rId9"/>
    <p:sldId id="256" r:id="rId10"/>
    <p:sldId id="258" r:id="rId11"/>
    <p:sldId id="259" r:id="rId12"/>
    <p:sldId id="260" r:id="rId13"/>
    <p:sldId id="264" r:id="rId14"/>
    <p:sldId id="261" r:id="rId15"/>
    <p:sldId id="262" r:id="rId16"/>
    <p:sldId id="263" r:id="rId17"/>
    <p:sldId id="265" r:id="rId18"/>
    <p:sldId id="267" r:id="rId19"/>
    <p:sldId id="268" r:id="rId20"/>
    <p:sldId id="269" r:id="rId21"/>
    <p:sldId id="323" r:id="rId22"/>
    <p:sldId id="326" r:id="rId23"/>
    <p:sldId id="271" r:id="rId24"/>
    <p:sldId id="266" r:id="rId25"/>
    <p:sldId id="314" r:id="rId26"/>
    <p:sldId id="276" r:id="rId27"/>
    <p:sldId id="315" r:id="rId28"/>
    <p:sldId id="308" r:id="rId29"/>
    <p:sldId id="275" r:id="rId30"/>
    <p:sldId id="277" r:id="rId31"/>
    <p:sldId id="278" r:id="rId32"/>
    <p:sldId id="280" r:id="rId33"/>
    <p:sldId id="282" r:id="rId34"/>
    <p:sldId id="283" r:id="rId35"/>
    <p:sldId id="284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5" r:id="rId45"/>
    <p:sldId id="297" r:id="rId46"/>
    <p:sldId id="322" r:id="rId47"/>
    <p:sldId id="298" r:id="rId48"/>
    <p:sldId id="302" r:id="rId49"/>
    <p:sldId id="301" r:id="rId50"/>
    <p:sldId id="300" r:id="rId51"/>
    <p:sldId id="305" r:id="rId52"/>
    <p:sldId id="325" r:id="rId53"/>
  </p:sldIdLst>
  <p:sldSz cx="9144000" cy="6858000" type="screen4x3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34"/>
    <p:restoredTop sz="94754"/>
  </p:normalViewPr>
  <p:slideViewPr>
    <p:cSldViewPr snapToGrid="0" snapToObjects="1">
      <p:cViewPr varScale="1">
        <p:scale>
          <a:sx n="80" d="100"/>
          <a:sy n="80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56278-B05F-D84A-8D41-CADAE090FDAE}" type="datetimeFigureOut">
              <a:rPr lang="it-IT" smtClean="0"/>
              <a:t>21/06/21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936F2-366E-A74B-9C68-4B05F5E366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1053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936F2-366E-A74B-9C68-4B05F5E366E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474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936F2-366E-A74B-9C68-4B05F5E366EF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159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936F2-366E-A74B-9C68-4B05F5E366EF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449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936F2-366E-A74B-9C68-4B05F5E366EF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78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936F2-366E-A74B-9C68-4B05F5E366EF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09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936F2-366E-A74B-9C68-4B05F5E366EF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3596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936F2-366E-A74B-9C68-4B05F5E366EF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332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936F2-366E-A74B-9C68-4B05F5E366EF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564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936F2-366E-A74B-9C68-4B05F5E366E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1937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936F2-366E-A74B-9C68-4B05F5E366E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7713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936F2-366E-A74B-9C68-4B05F5E366E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0068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2F5C1-21FC-D144-A909-23A554B405B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4805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936F2-366E-A74B-9C68-4B05F5E366EF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2783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936F2-366E-A74B-9C68-4B05F5E366EF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5806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936F2-366E-A74B-9C68-4B05F5E366EF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2030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936F2-366E-A74B-9C68-4B05F5E366EF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8694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03BD5-E791-C24D-9B71-6D4AAF3FF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9B6F0-6DDC-574E-9336-290E23C9A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29F6B-AE6F-DC4D-8B40-0FA339833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540D2-F68A-594E-A3E0-708AFB8C5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EE38F-D195-C34A-8249-5F82BF01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88168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F6CD0-F852-144D-95BC-98ABED2B3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97A58-2158-1342-983C-CC84CEB40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05072-1854-934E-A442-69BC4BC16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90EDB-1BB8-D74C-9F27-28AFC6666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2CF59-65F0-BB41-ACA1-8D83839C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21222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0874C5-8A29-9A43-BBA5-DC62DD8E6D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A23F5B-01BC-D440-A565-D9C0BC696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582C8-4329-B443-BA6A-75308EC85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03235-C375-5145-B9C5-4CDE78527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4BDF4-BAE4-2E4A-92BE-EA26CCB01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4627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2FE0-D968-B14E-8A4A-A0263753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262BE-AD23-AA43-95B6-C624028BD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B82A4-5BD3-0B41-A9DE-CFB6BEAD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40FB4-48BD-264A-94F8-CBBDD668C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D2BE5-6E1C-E345-955D-3254D2256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590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22D7-50BC-7F4F-AAA9-A76A3997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3E3A8-7DA8-5F4E-934B-918B43138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A0BA7-A0CD-7941-A83C-5DB9688B9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A2C06-ED46-744B-BBD2-09C93D714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6C174-1A5D-454D-9981-8551FB161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22043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4A3CB-C660-6D4B-BAC8-AEED7E83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C512B-2151-154C-A116-B0CDFAFCF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12926-A0FF-0240-AAA0-A16AFE315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4A1BC-9E99-1A4F-9877-0B55C92BB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D6791-6D77-1E49-80C4-3FABF994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1C265-691C-6649-A9E3-A272F399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4363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B612-5F45-F14D-B2DE-C1ED9648F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A4115-C21C-7F48-8201-C16CA71DE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FC257E-4451-714F-B157-73D33B53C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0E37B-7454-D343-938E-1A2C02D53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85C4A2-3B4E-0B4B-9837-DC8AC172D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797B6A-0A8F-064D-ABA0-6CCE7E4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63F317-BEC9-674A-8BE6-8E59901AF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B5C50D-F388-694B-AA23-2574D76F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97896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96FE9-4C4B-2B44-8BDC-447E0C601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2B0F9-C470-C942-B0B5-3FA2D14FE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13FFFB-0FBE-D048-88AB-AD15166F6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EB4DC-1AAA-7541-A4C2-8B200F91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40386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40EDB5-A974-2B47-8AF8-705ADFE6E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B5AFD8-E897-BE44-B2D0-FE650CDD8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E6483-3AC2-424A-BD69-7493B67C8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6072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7940-8701-D243-901B-DFDC04B2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1E1E8-B167-0645-A9BB-CE59931DE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272B1-452B-9340-A4DA-C920E42A6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88D6F-3308-0B49-96FC-4F7B865F1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9E533-D723-3742-A3A5-96DE0B6D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62E64-F90B-7F49-8E2C-E7458540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46311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52B5F-DE51-B941-8F04-234B799FD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44862-C402-CE49-AA60-E48AE5CCC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B84E2-2675-3246-BBA4-D53D591AF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651AC-4D17-BD4C-9B00-01DDE0DBD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758F9-C38E-A540-B2BC-107093FF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CE0F1-D31C-4C47-B3F9-A02B65E89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75339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8D277F-A510-9644-BDCD-1588BF52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AD11B-29F0-814E-937B-6FDB9DAD6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2ADD4-FDE5-4943-92BA-1C297E3E4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09AC8-872C-2242-B632-5A7FF6991518}" type="datetimeFigureOut">
              <a:rPr lang="en-IT" smtClean="0"/>
              <a:t>6/21/21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28C18-065D-CE49-9CE6-D69102500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16EE6-8C2C-1E47-94E9-68FAC441E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83372-E2DE-8C4E-8F67-6573AF1BA955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3183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perso.liris.cnrs.fr/veronique.deslandres/lib/exe/detail.php?id=start%3Aens%3Auml_dasi&amp;media=start:ens:lp:logo-devops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hp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4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4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26041217-4250-C044-A7AF-3E139D00A11E}"/>
              </a:ext>
            </a:extLst>
          </p:cNvPr>
          <p:cNvGrpSpPr/>
          <p:nvPr/>
        </p:nvGrpSpPr>
        <p:grpSpPr>
          <a:xfrm>
            <a:off x="1157376" y="765047"/>
            <a:ext cx="7017876" cy="923330"/>
            <a:chOff x="1955866" y="919594"/>
            <a:chExt cx="7017876" cy="923330"/>
          </a:xfrm>
        </p:grpSpPr>
        <p:pic>
          <p:nvPicPr>
            <p:cNvPr id="1028" name="Picture 4" descr="Kubernetes">
              <a:extLst>
                <a:ext uri="{FF2B5EF4-FFF2-40B4-BE49-F238E27FC236}">
                  <a16:creationId xmlns:a16="http://schemas.microsoft.com/office/drawing/2014/main" id="{6A9D7F9A-1EC3-6446-B679-F99416E74F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10" y="919594"/>
              <a:ext cx="4258932" cy="919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D172E61F-D847-4645-B909-97A1A7AAEB75}"/>
                </a:ext>
              </a:extLst>
            </p:cNvPr>
            <p:cNvSpPr/>
            <p:nvPr/>
          </p:nvSpPr>
          <p:spPr>
            <a:xfrm>
              <a:off x="1955866" y="919594"/>
              <a:ext cx="265649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t-IT" sz="54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Learning</a:t>
              </a:r>
              <a:endParaRPr lang="it-IT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90DE4A2-01CC-9C4C-8891-FB189EC113DC}"/>
              </a:ext>
            </a:extLst>
          </p:cNvPr>
          <p:cNvGrpSpPr/>
          <p:nvPr/>
        </p:nvGrpSpPr>
        <p:grpSpPr>
          <a:xfrm>
            <a:off x="2383387" y="2394693"/>
            <a:ext cx="4377225" cy="1389761"/>
            <a:chOff x="1883596" y="2317420"/>
            <a:chExt cx="4377225" cy="1389761"/>
          </a:xfrm>
        </p:grpSpPr>
        <p:pic>
          <p:nvPicPr>
            <p:cNvPr id="1032" name="Picture 8" descr="Nimbella - Crunchbase Company Profile &amp;amp; Funding">
              <a:extLst>
                <a:ext uri="{FF2B5EF4-FFF2-40B4-BE49-F238E27FC236}">
                  <a16:creationId xmlns:a16="http://schemas.microsoft.com/office/drawing/2014/main" id="{D7FFF3B1-44DB-5349-A7B2-ADF9EF5A8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9568" y="2317420"/>
              <a:ext cx="3131253" cy="1389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6BA18498-E729-434D-AAA3-1A1A0995295D}"/>
                </a:ext>
              </a:extLst>
            </p:cNvPr>
            <p:cNvSpPr/>
            <p:nvPr/>
          </p:nvSpPr>
          <p:spPr>
            <a:xfrm>
              <a:off x="1883596" y="2589272"/>
              <a:ext cx="148309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it-IT" sz="54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with</a:t>
              </a:r>
              <a:endParaRPr lang="it-IT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  <p:sp>
        <p:nvSpPr>
          <p:cNvPr id="15" name="Rettangolo 14">
            <a:extLst>
              <a:ext uri="{FF2B5EF4-FFF2-40B4-BE49-F238E27FC236}">
                <a16:creationId xmlns:a16="http://schemas.microsoft.com/office/drawing/2014/main" id="{BA5C4983-7171-AA4D-93F0-64F60D93D605}"/>
              </a:ext>
            </a:extLst>
          </p:cNvPr>
          <p:cNvSpPr/>
          <p:nvPr/>
        </p:nvSpPr>
        <p:spPr>
          <a:xfrm>
            <a:off x="1126271" y="4148916"/>
            <a:ext cx="70489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building </a:t>
            </a:r>
            <a:r>
              <a:rPr lang="it-IT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your</a:t>
            </a:r>
            <a:r>
              <a:rPr lang="it-IT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it-IT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Serverless</a:t>
            </a:r>
            <a:endParaRPr lang="it-IT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50739A03-EB19-BF4F-A193-949F96AC7B9C}"/>
              </a:ext>
            </a:extLst>
          </p:cNvPr>
          <p:cNvSpPr/>
          <p:nvPr/>
        </p:nvSpPr>
        <p:spPr>
          <a:xfrm>
            <a:off x="3257377" y="5588749"/>
            <a:ext cx="26292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Lesson</a:t>
            </a:r>
            <a:r>
              <a:rPr lang="it-IT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1</a:t>
            </a:r>
            <a:endParaRPr lang="it-IT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921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7EB8D5-897F-3E4B-9CBD-895ABA3F2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41059"/>
            <a:ext cx="10058400" cy="75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3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54A228-3D64-CF45-81EF-3CC6A3532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41059"/>
            <a:ext cx="10058400" cy="75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9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6D29C0-5725-1741-A40C-47A448DF9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41059"/>
            <a:ext cx="10058400" cy="75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2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4ECBA-F17D-5442-A9FE-636207F43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41059"/>
            <a:ext cx="10058400" cy="75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9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B1D31-AE7A-DF43-A09A-769D31B5C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41059"/>
            <a:ext cx="10058400" cy="75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0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5DB0D-8A47-C54A-A4DC-DC8D5500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41059"/>
            <a:ext cx="10058400" cy="75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5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D441A6-9F58-414F-A68C-3379A6D08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41059"/>
            <a:ext cx="10058400" cy="75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2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F71789-4CDC-804E-B538-97ED084C5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41059"/>
            <a:ext cx="10058400" cy="75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4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B60D51-868D-1345-8C00-B29728F7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41059"/>
            <a:ext cx="10058400" cy="75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3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0A76D4-9F67-B14B-A096-64C3C789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41059"/>
            <a:ext cx="10058400" cy="75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2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CCC5BC4-F424-2146-9813-69DF2AC96D59}"/>
              </a:ext>
            </a:extLst>
          </p:cNvPr>
          <p:cNvSpPr/>
          <p:nvPr/>
        </p:nvSpPr>
        <p:spPr>
          <a:xfrm>
            <a:off x="3411810" y="2700046"/>
            <a:ext cx="232038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7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Why</a:t>
            </a:r>
            <a:r>
              <a:rPr lang="it-IT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4311790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103621-94D1-824E-9C20-62C8C5D46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41059"/>
            <a:ext cx="10058400" cy="75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7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CCC5BC4-F424-2146-9813-69DF2AC96D59}"/>
              </a:ext>
            </a:extLst>
          </p:cNvPr>
          <p:cNvSpPr/>
          <p:nvPr/>
        </p:nvSpPr>
        <p:spPr>
          <a:xfrm>
            <a:off x="354277" y="497758"/>
            <a:ext cx="8641854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7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</a:t>
            </a:r>
            <a:r>
              <a:rPr lang="it-IT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7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teach</a:t>
            </a:r>
            <a:r>
              <a:rPr lang="it-IT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7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</a:t>
            </a:r>
            <a:r>
              <a:rPr lang="it-IT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it-IT" sz="7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</a:t>
            </a:r>
            <a:endParaRPr lang="it-IT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it-IT" sz="7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</a:t>
            </a:r>
            <a:r>
              <a:rPr lang="it-IT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7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serverless</a:t>
            </a:r>
            <a:endParaRPr lang="it-IT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554" name="Picture 2" descr="Confluence Mobile - Apache Software Foundation">
            <a:extLst>
              <a:ext uri="{FF2B5EF4-FFF2-40B4-BE49-F238E27FC236}">
                <a16:creationId xmlns:a16="http://schemas.microsoft.com/office/drawing/2014/main" id="{FAAECB62-3D7C-324B-8831-EBB3936A6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2" y="4849344"/>
            <a:ext cx="8352014" cy="169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20 anni di open source: la genesi del termine - InternetPost.it">
            <a:extLst>
              <a:ext uri="{FF2B5EF4-FFF2-40B4-BE49-F238E27FC236}">
                <a16:creationId xmlns:a16="http://schemas.microsoft.com/office/drawing/2014/main" id="{0CC24119-398F-A846-B30C-48F62B13A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264" y="2924633"/>
            <a:ext cx="3929469" cy="149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90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AF6E4C98-DB00-B846-B2C1-7730090077F5}"/>
              </a:ext>
            </a:extLst>
          </p:cNvPr>
          <p:cNvSpPr/>
          <p:nvPr/>
        </p:nvSpPr>
        <p:spPr>
          <a:xfrm>
            <a:off x="1123528" y="2828835"/>
            <a:ext cx="715452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7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</a:t>
            </a:r>
            <a:r>
              <a:rPr lang="it-IT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7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</a:t>
            </a:r>
            <a:r>
              <a:rPr lang="it-IT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7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will</a:t>
            </a:r>
            <a:r>
              <a:rPr lang="it-IT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7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</a:t>
            </a:r>
            <a:r>
              <a:rPr lang="it-IT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6609396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61233-101E-42DC-AB58-A5AACAB29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1339850"/>
            <a:ext cx="8408194" cy="558627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Load Balancing</a:t>
            </a:r>
          </a:p>
        </p:txBody>
      </p:sp>
      <p:pic>
        <p:nvPicPr>
          <p:cNvPr id="8" name="Picture 6" descr="Diagram&#10;&#10;Description automatically generated">
            <a:extLst>
              <a:ext uri="{FF2B5EF4-FFF2-40B4-BE49-F238E27FC236}">
                <a16:creationId xmlns:a16="http://schemas.microsoft.com/office/drawing/2014/main" id="{D5B4CF14-2027-0D4E-9DCA-96E92C9E6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9189" y="1423346"/>
            <a:ext cx="6725622" cy="4011308"/>
          </a:xfr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5B1AAB34-7AF4-4244-8605-04BAE9C161DD}"/>
              </a:ext>
            </a:extLst>
          </p:cNvPr>
          <p:cNvSpPr/>
          <p:nvPr/>
        </p:nvSpPr>
        <p:spPr>
          <a:xfrm>
            <a:off x="1719902" y="0"/>
            <a:ext cx="580319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7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Load</a:t>
            </a:r>
            <a:r>
              <a:rPr lang="it-IT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7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Balancing</a:t>
            </a:r>
            <a:endParaRPr lang="it-IT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825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3EE7C-3F20-F045-AD79-C480DBE13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1339850"/>
            <a:ext cx="8408194" cy="558627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Auto Scaling</a:t>
            </a:r>
            <a:endParaRPr lang="en-US" sz="2400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2C31C00-262A-49FE-8CE8-4A09FBF0E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08" y="2148984"/>
            <a:ext cx="8802917" cy="2560031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D020730-C695-B740-BB90-0FB4E22E21B9}"/>
              </a:ext>
            </a:extLst>
          </p:cNvPr>
          <p:cNvSpPr/>
          <p:nvPr/>
        </p:nvSpPr>
        <p:spPr>
          <a:xfrm>
            <a:off x="2224402" y="0"/>
            <a:ext cx="479419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 </a:t>
            </a:r>
            <a:r>
              <a:rPr lang="it-IT" sz="7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Scaling</a:t>
            </a:r>
            <a:endParaRPr lang="it-IT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987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0374-7E8E-B345-9C91-44B16303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1339850"/>
            <a:ext cx="8408194" cy="558627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Managing Backpressure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F55F3562-AC4D-49B0-9149-F87A21871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71" y="1898477"/>
            <a:ext cx="8427830" cy="4254048"/>
          </a:xfr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5F5F7B8C-A562-6B42-A258-2408B73BDA4D}"/>
              </a:ext>
            </a:extLst>
          </p:cNvPr>
          <p:cNvSpPr/>
          <p:nvPr/>
        </p:nvSpPr>
        <p:spPr>
          <a:xfrm>
            <a:off x="1934870" y="0"/>
            <a:ext cx="537326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 Pressure</a:t>
            </a:r>
          </a:p>
        </p:txBody>
      </p:sp>
    </p:spTree>
    <p:extLst>
      <p:ext uri="{BB962C8B-B14F-4D97-AF65-F5344CB8AC3E}">
        <p14:creationId xmlns:p14="http://schemas.microsoft.com/office/powerpoint/2010/main" val="407859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0374-7E8E-B345-9C91-44B16303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1339850"/>
            <a:ext cx="8408194" cy="558627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Logging and Observability</a:t>
            </a:r>
            <a:endParaRPr lang="en-US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76DD9C3-DBFF-47A6-9DC4-1F54B9F6F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195" y="1339850"/>
            <a:ext cx="4643318" cy="4471605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41D5F8D9-F216-0440-AE35-0717FF0C4688}"/>
              </a:ext>
            </a:extLst>
          </p:cNvPr>
          <p:cNvSpPr/>
          <p:nvPr/>
        </p:nvSpPr>
        <p:spPr>
          <a:xfrm>
            <a:off x="2060453" y="0"/>
            <a:ext cx="512210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7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Observability</a:t>
            </a:r>
            <a:endParaRPr lang="it-IT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67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0374-7E8E-B345-9C91-44B16303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1339850"/>
            <a:ext cx="8408194" cy="558627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Automated Image Creation</a:t>
            </a:r>
            <a:endParaRPr lang="en-US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D858855E-3811-468B-9351-7B30B19E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07" y="1619163"/>
            <a:ext cx="8097868" cy="482913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D46DC732-68B5-3C45-B81A-9654050C2D93}"/>
              </a:ext>
            </a:extLst>
          </p:cNvPr>
          <p:cNvSpPr/>
          <p:nvPr/>
        </p:nvSpPr>
        <p:spPr>
          <a:xfrm>
            <a:off x="965928" y="0"/>
            <a:ext cx="731116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Standard </a:t>
            </a:r>
            <a:r>
              <a:rPr lang="it-IT" sz="7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Runtimes</a:t>
            </a:r>
            <a:endParaRPr lang="it-IT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181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CCC5BC4-F424-2146-9813-69DF2AC96D59}"/>
              </a:ext>
            </a:extLst>
          </p:cNvPr>
          <p:cNvSpPr/>
          <p:nvPr/>
        </p:nvSpPr>
        <p:spPr>
          <a:xfrm>
            <a:off x="1820257" y="2967335"/>
            <a:ext cx="550349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</a:t>
            </a:r>
            <a:r>
              <a:rPr lang="it-IT" sz="7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</a:t>
            </a:r>
            <a:r>
              <a:rPr lang="it-IT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7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works</a:t>
            </a:r>
            <a:r>
              <a:rPr lang="it-IT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6522953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D1184C-AFD6-BA48-B205-0A6C7E6F5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200" y="-124888"/>
            <a:ext cx="10058400" cy="71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2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Kode Kloud | Certified Kubernetes Application Developer Course">
            <a:extLst>
              <a:ext uri="{FF2B5EF4-FFF2-40B4-BE49-F238E27FC236}">
                <a16:creationId xmlns:a16="http://schemas.microsoft.com/office/drawing/2014/main" id="{A063C666-95BC-B545-8E6C-85D8327DF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165100"/>
            <a:ext cx="8661400" cy="65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D1068-052A-BF46-9614-44B73391B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762" y="2134355"/>
            <a:ext cx="991009" cy="85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Kubernetes">
            <a:extLst>
              <a:ext uri="{FF2B5EF4-FFF2-40B4-BE49-F238E27FC236}">
                <a16:creationId xmlns:a16="http://schemas.microsoft.com/office/drawing/2014/main" id="{6A6EE5B2-85D1-9B45-A477-1EA42CBB6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333" y="2986666"/>
            <a:ext cx="4258932" cy="9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1A3A56AA-4A8D-4A46-9919-83648A05BB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35125" y="840768"/>
            <a:ext cx="2257162" cy="114649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817EFF-73A1-F649-A87A-BDBA88150122}"/>
              </a:ext>
            </a:extLst>
          </p:cNvPr>
          <p:cNvSpPr txBox="1"/>
          <p:nvPr/>
        </p:nvSpPr>
        <p:spPr>
          <a:xfrm>
            <a:off x="3240868" y="4053193"/>
            <a:ext cx="1463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 err="1"/>
              <a:t>but</a:t>
            </a:r>
            <a:r>
              <a:rPr lang="it-IT" sz="4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2114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5D8456-DC09-3A4B-93CC-13FC495A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124888"/>
            <a:ext cx="10058400" cy="71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20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45D521-8956-D243-8242-9C6F45225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124888"/>
            <a:ext cx="10058400" cy="71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24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3F7C34-8B0A-E440-9D6F-23F0556FF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124888"/>
            <a:ext cx="10058400" cy="71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64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EDF509-483D-0F4F-8542-048651181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124888"/>
            <a:ext cx="10058400" cy="71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95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5B24AD-AA01-514F-86A2-D6C66E08F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124888"/>
            <a:ext cx="10058400" cy="71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82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C417E7-16FA-0842-86D3-CA8E2E25C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124888"/>
            <a:ext cx="10058400" cy="71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52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AAC02B-CBAE-254E-85B3-AD4A2F256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124888"/>
            <a:ext cx="10058400" cy="71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4A6474-96C2-114D-92E2-5EF16402B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124888"/>
            <a:ext cx="10058400" cy="71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026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0CD71A-F5B7-F444-B1D9-F5BB71C3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124888"/>
            <a:ext cx="10058400" cy="71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66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A3E565-F879-DD4C-AE55-68CE1ABF9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124888"/>
            <a:ext cx="10058400" cy="71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58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33B3FB5-E132-7748-9969-4BB2C2286C38}"/>
              </a:ext>
            </a:extLst>
          </p:cNvPr>
          <p:cNvSpPr/>
          <p:nvPr/>
        </p:nvSpPr>
        <p:spPr>
          <a:xfrm>
            <a:off x="983645" y="2828835"/>
            <a:ext cx="717670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7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Kubernetes</a:t>
            </a:r>
            <a:r>
              <a:rPr lang="it-IT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7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it-IT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hard</a:t>
            </a:r>
          </a:p>
        </p:txBody>
      </p:sp>
    </p:spTree>
    <p:extLst>
      <p:ext uri="{BB962C8B-B14F-4D97-AF65-F5344CB8AC3E}">
        <p14:creationId xmlns:p14="http://schemas.microsoft.com/office/powerpoint/2010/main" val="332469355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D1414B-9FBA-A14A-B613-4F05DA379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124888"/>
            <a:ext cx="10058400" cy="71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53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A6A6F9-B25F-3642-9D90-BC5F5916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124888"/>
            <a:ext cx="10058400" cy="71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69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8AB554-85E4-2540-BD3E-B8E4C5619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124888"/>
            <a:ext cx="10058400" cy="71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32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FBF90C-1045-5845-97F2-EE78C2CA7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124888"/>
            <a:ext cx="10058400" cy="71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7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0AB522-99ED-6343-9A70-EDF1CB53E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124888"/>
            <a:ext cx="10058400" cy="71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6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A18DD2-ED36-444E-BB2B-7953FB55B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124888"/>
            <a:ext cx="10058400" cy="71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88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Nimbella - Crunchbase Company Profile &amp;amp; Funding">
            <a:extLst>
              <a:ext uri="{FF2B5EF4-FFF2-40B4-BE49-F238E27FC236}">
                <a16:creationId xmlns:a16="http://schemas.microsoft.com/office/drawing/2014/main" id="{1274F809-47DA-5B4F-A8BC-D69442E7C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73" y="197752"/>
            <a:ext cx="3131253" cy="13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9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Nimbella - Crunchbase Company Profile &amp;amp; Funding">
            <a:extLst>
              <a:ext uri="{FF2B5EF4-FFF2-40B4-BE49-F238E27FC236}">
                <a16:creationId xmlns:a16="http://schemas.microsoft.com/office/drawing/2014/main" id="{1274F809-47DA-5B4F-A8BC-D69442E7C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73" y="197752"/>
            <a:ext cx="3131253" cy="13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A3020D7-6567-0C4A-A088-306BA51C0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94" y="1587513"/>
            <a:ext cx="991009" cy="85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4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Nimbella - Crunchbase Company Profile &amp;amp; Funding">
            <a:extLst>
              <a:ext uri="{FF2B5EF4-FFF2-40B4-BE49-F238E27FC236}">
                <a16:creationId xmlns:a16="http://schemas.microsoft.com/office/drawing/2014/main" id="{1274F809-47DA-5B4F-A8BC-D69442E7C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73" y="197752"/>
            <a:ext cx="3131253" cy="13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A3020D7-6567-0C4A-A088-306BA51C0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94" y="1587513"/>
            <a:ext cx="991009" cy="85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Kubernetes">
            <a:extLst>
              <a:ext uri="{FF2B5EF4-FFF2-40B4-BE49-F238E27FC236}">
                <a16:creationId xmlns:a16="http://schemas.microsoft.com/office/drawing/2014/main" id="{96B81889-1DF0-6242-B224-DC6A12D0F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532" y="2700145"/>
            <a:ext cx="4258932" cy="9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54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Nimbella - Crunchbase Company Profile &amp;amp; Funding">
            <a:extLst>
              <a:ext uri="{FF2B5EF4-FFF2-40B4-BE49-F238E27FC236}">
                <a16:creationId xmlns:a16="http://schemas.microsoft.com/office/drawing/2014/main" id="{1274F809-47DA-5B4F-A8BC-D69442E7C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73" y="197752"/>
            <a:ext cx="3131253" cy="13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A3020D7-6567-0C4A-A088-306BA51C0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94" y="1587513"/>
            <a:ext cx="991009" cy="85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Kubernetes">
            <a:extLst>
              <a:ext uri="{FF2B5EF4-FFF2-40B4-BE49-F238E27FC236}">
                <a16:creationId xmlns:a16="http://schemas.microsoft.com/office/drawing/2014/main" id="{96B81889-1DF0-6242-B224-DC6A12D0F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532" y="2700145"/>
            <a:ext cx="4258932" cy="9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0 anni di open source: la genesi del termine - InternetPost.it">
            <a:extLst>
              <a:ext uri="{FF2B5EF4-FFF2-40B4-BE49-F238E27FC236}">
                <a16:creationId xmlns:a16="http://schemas.microsoft.com/office/drawing/2014/main" id="{E8D2AC27-2E3E-6E46-8E5D-D330134C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96" y="3829585"/>
            <a:ext cx="2926286" cy="11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5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0D66FC21-2C0C-D940-A242-4B4DDC75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509" y="135912"/>
            <a:ext cx="5914982" cy="148478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011B4C0-429F-0F49-9CEF-556A33EC8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310" y="3105484"/>
            <a:ext cx="2723720" cy="1361860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0D09B77A-A762-7941-886B-0F92E21DAFD4}"/>
              </a:ext>
            </a:extLst>
          </p:cNvPr>
          <p:cNvGrpSpPr/>
          <p:nvPr/>
        </p:nvGrpSpPr>
        <p:grpSpPr>
          <a:xfrm>
            <a:off x="1471908" y="1620698"/>
            <a:ext cx="1335686" cy="1028767"/>
            <a:chOff x="1471908" y="1620698"/>
            <a:chExt cx="1335686" cy="1028767"/>
          </a:xfrm>
        </p:grpSpPr>
        <p:pic>
          <p:nvPicPr>
            <p:cNvPr id="5" name="Picture 2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F28BCF49-336D-AE42-8644-5C8CFE289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1908" y="1829670"/>
              <a:ext cx="800256" cy="819795"/>
            </a:xfrm>
            <a:prstGeom prst="rect">
              <a:avLst/>
            </a:prstGeom>
          </p:spPr>
        </p:pic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2F5B1203-1382-1D4E-9C02-8C6F0CC08FEE}"/>
                </a:ext>
              </a:extLst>
            </p:cNvPr>
            <p:cNvCxnSpPr/>
            <p:nvPr/>
          </p:nvCxnSpPr>
          <p:spPr>
            <a:xfrm flipH="1">
              <a:off x="2272164" y="1620698"/>
              <a:ext cx="535430" cy="47855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15ADA435-8348-274A-8B04-92AEF409E772}"/>
              </a:ext>
            </a:extLst>
          </p:cNvPr>
          <p:cNvGrpSpPr/>
          <p:nvPr/>
        </p:nvGrpSpPr>
        <p:grpSpPr>
          <a:xfrm>
            <a:off x="538639" y="2535697"/>
            <a:ext cx="1075871" cy="1408631"/>
            <a:chOff x="538639" y="2535697"/>
            <a:chExt cx="1075871" cy="1408631"/>
          </a:xfrm>
        </p:grpSpPr>
        <p:pic>
          <p:nvPicPr>
            <p:cNvPr id="7" name="Picture 22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4FE7CABE-C2DC-4B4F-9A74-52983515A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8639" y="2905029"/>
              <a:ext cx="1039299" cy="1039299"/>
            </a:xfrm>
            <a:prstGeom prst="rect">
              <a:avLst/>
            </a:prstGeom>
          </p:spPr>
        </p:pic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A81B1805-BC1E-1849-9442-D1FA2CBC0A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2418" y="2535697"/>
              <a:ext cx="372092" cy="453524"/>
            </a:xfrm>
            <a:prstGeom prst="line">
              <a:avLst/>
            </a:prstGeom>
            <a:ln w="571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7C255835-8EE4-C749-805C-FBC5AEE725AB}"/>
              </a:ext>
            </a:extLst>
          </p:cNvPr>
          <p:cNvGrpSpPr/>
          <p:nvPr/>
        </p:nvGrpSpPr>
        <p:grpSpPr>
          <a:xfrm>
            <a:off x="325510" y="3841287"/>
            <a:ext cx="916908" cy="1362349"/>
            <a:chOff x="325510" y="3841287"/>
            <a:chExt cx="916908" cy="1362349"/>
          </a:xfrm>
        </p:grpSpPr>
        <p:pic>
          <p:nvPicPr>
            <p:cNvPr id="11" name="Picture 23" descr="A picture containing mug, table, cake&#10;&#10;Description automatically generated">
              <a:extLst>
                <a:ext uri="{FF2B5EF4-FFF2-40B4-BE49-F238E27FC236}">
                  <a16:creationId xmlns:a16="http://schemas.microsoft.com/office/drawing/2014/main" id="{929EEE20-B89F-1047-B590-557066A28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510" y="4284083"/>
              <a:ext cx="916908" cy="919553"/>
            </a:xfrm>
            <a:prstGeom prst="rect">
              <a:avLst/>
            </a:prstGeom>
          </p:spPr>
        </p:pic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27AA3CF1-BCD6-E949-B909-77B7EC1DE63D}"/>
                </a:ext>
              </a:extLst>
            </p:cNvPr>
            <p:cNvCxnSpPr>
              <a:cxnSpLocks/>
            </p:cNvCxnSpPr>
            <p:nvPr/>
          </p:nvCxnSpPr>
          <p:spPr>
            <a:xfrm>
              <a:off x="789063" y="3841287"/>
              <a:ext cx="1" cy="485242"/>
            </a:xfrm>
            <a:prstGeom prst="line">
              <a:avLst/>
            </a:prstGeom>
            <a:ln w="571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8E6E838E-1D32-284E-8303-302B7CB650DF}"/>
              </a:ext>
            </a:extLst>
          </p:cNvPr>
          <p:cNvGrpSpPr/>
          <p:nvPr/>
        </p:nvGrpSpPr>
        <p:grpSpPr>
          <a:xfrm>
            <a:off x="607766" y="5203636"/>
            <a:ext cx="3964234" cy="1163603"/>
            <a:chOff x="607766" y="5203636"/>
            <a:chExt cx="3964234" cy="1163603"/>
          </a:xfrm>
        </p:grpSpPr>
        <p:pic>
          <p:nvPicPr>
            <p:cNvPr id="8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BAFD3FAA-C028-8246-9D28-E2D2CD51C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3964" y="5543392"/>
              <a:ext cx="3788036" cy="823847"/>
            </a:xfrm>
            <a:prstGeom prst="rect">
              <a:avLst/>
            </a:prstGeom>
          </p:spPr>
        </p:pic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FF6711C4-E5E6-6140-83EA-F939FF04720E}"/>
                </a:ext>
              </a:extLst>
            </p:cNvPr>
            <p:cNvCxnSpPr>
              <a:cxnSpLocks/>
            </p:cNvCxnSpPr>
            <p:nvPr/>
          </p:nvCxnSpPr>
          <p:spPr>
            <a:xfrm>
              <a:off x="607766" y="5203636"/>
              <a:ext cx="176198" cy="433964"/>
            </a:xfrm>
            <a:prstGeom prst="line">
              <a:avLst/>
            </a:prstGeom>
            <a:ln w="571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174ADFC3-8A4F-104A-A6D4-3CA645331702}"/>
              </a:ext>
            </a:extLst>
          </p:cNvPr>
          <p:cNvGrpSpPr/>
          <p:nvPr/>
        </p:nvGrpSpPr>
        <p:grpSpPr>
          <a:xfrm>
            <a:off x="4641076" y="5358866"/>
            <a:ext cx="1982324" cy="1199662"/>
            <a:chOff x="4641076" y="5358866"/>
            <a:chExt cx="1982324" cy="119966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6A517275-6315-C044-B518-75E3D2CC5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2914" y="5358866"/>
              <a:ext cx="1730486" cy="1199662"/>
            </a:xfrm>
            <a:prstGeom prst="rect">
              <a:avLst/>
            </a:prstGeom>
          </p:spPr>
        </p:pic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7E304A64-8AC3-A842-A6BF-E5C9050149C8}"/>
                </a:ext>
              </a:extLst>
            </p:cNvPr>
            <p:cNvCxnSpPr>
              <a:cxnSpLocks/>
            </p:cNvCxnSpPr>
            <p:nvPr/>
          </p:nvCxnSpPr>
          <p:spPr>
            <a:xfrm>
              <a:off x="4641076" y="6065902"/>
              <a:ext cx="503675" cy="0"/>
            </a:xfrm>
            <a:prstGeom prst="line">
              <a:avLst/>
            </a:prstGeom>
            <a:ln w="571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3B7DE9F2-1C73-2F4F-A943-8E231D02432C}"/>
              </a:ext>
            </a:extLst>
          </p:cNvPr>
          <p:cNvGrpSpPr/>
          <p:nvPr/>
        </p:nvGrpSpPr>
        <p:grpSpPr>
          <a:xfrm>
            <a:off x="6684467" y="4576036"/>
            <a:ext cx="1438183" cy="1413812"/>
            <a:chOff x="6684467" y="4576036"/>
            <a:chExt cx="1438183" cy="1413812"/>
          </a:xfrm>
        </p:grpSpPr>
        <p:pic>
          <p:nvPicPr>
            <p:cNvPr id="10" name="Picture 32" descr="A close up of a sign&#10;&#10;Description automatically generated">
              <a:extLst>
                <a:ext uri="{FF2B5EF4-FFF2-40B4-BE49-F238E27FC236}">
                  <a16:creationId xmlns:a16="http://schemas.microsoft.com/office/drawing/2014/main" id="{BD2EBC3E-A8C6-C148-87C1-186CAA3BA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2296" y="4576036"/>
              <a:ext cx="1170354" cy="1199661"/>
            </a:xfrm>
            <a:prstGeom prst="rect">
              <a:avLst/>
            </a:prstGeom>
          </p:spPr>
        </p:pic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0841DF60-39C8-8945-86B0-739C24A431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4467" y="5561546"/>
              <a:ext cx="519693" cy="428302"/>
            </a:xfrm>
            <a:prstGeom prst="line">
              <a:avLst/>
            </a:prstGeom>
            <a:ln w="571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335DADAD-DE43-4F4C-8F6C-D37331382E8B}"/>
              </a:ext>
            </a:extLst>
          </p:cNvPr>
          <p:cNvGrpSpPr/>
          <p:nvPr/>
        </p:nvGrpSpPr>
        <p:grpSpPr>
          <a:xfrm>
            <a:off x="6198476" y="1984879"/>
            <a:ext cx="2662030" cy="2568746"/>
            <a:chOff x="6198476" y="1984879"/>
            <a:chExt cx="2662030" cy="2568746"/>
          </a:xfrm>
        </p:grpSpPr>
        <p:pic>
          <p:nvPicPr>
            <p:cNvPr id="12" name="Picture 2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8BBC905-2095-4344-8929-EDA104BE9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98476" y="1984879"/>
              <a:ext cx="2662030" cy="1902242"/>
            </a:xfrm>
            <a:prstGeom prst="rect">
              <a:avLst/>
            </a:prstGeom>
          </p:spPr>
        </p:pic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7FBB084-C99F-FE49-94C0-708B41EC91B0}"/>
                </a:ext>
              </a:extLst>
            </p:cNvPr>
            <p:cNvSpPr txBox="1"/>
            <p:nvPr/>
          </p:nvSpPr>
          <p:spPr>
            <a:xfrm>
              <a:off x="6845441" y="2535697"/>
              <a:ext cx="1264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Hello world</a:t>
              </a:r>
            </a:p>
          </p:txBody>
        </p: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43666B4E-9877-B547-A052-A4D0C803B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9491" y="4014540"/>
              <a:ext cx="0" cy="539085"/>
            </a:xfrm>
            <a:prstGeom prst="line">
              <a:avLst/>
            </a:prstGeom>
            <a:ln w="5715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8043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Nimbella - Crunchbase Company Profile &amp;amp; Funding">
            <a:extLst>
              <a:ext uri="{FF2B5EF4-FFF2-40B4-BE49-F238E27FC236}">
                <a16:creationId xmlns:a16="http://schemas.microsoft.com/office/drawing/2014/main" id="{1274F809-47DA-5B4F-A8BC-D69442E7C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73" y="197752"/>
            <a:ext cx="3131253" cy="13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A3020D7-6567-0C4A-A088-306BA51C0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94" y="1587513"/>
            <a:ext cx="991009" cy="85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Kubernetes">
            <a:extLst>
              <a:ext uri="{FF2B5EF4-FFF2-40B4-BE49-F238E27FC236}">
                <a16:creationId xmlns:a16="http://schemas.microsoft.com/office/drawing/2014/main" id="{96B81889-1DF0-6242-B224-DC6A12D0F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532" y="2700145"/>
            <a:ext cx="4258932" cy="9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0 anni di open source: la genesi del termine - InternetPost.it">
            <a:extLst>
              <a:ext uri="{FF2B5EF4-FFF2-40B4-BE49-F238E27FC236}">
                <a16:creationId xmlns:a16="http://schemas.microsoft.com/office/drawing/2014/main" id="{E8D2AC27-2E3E-6E46-8E5D-D330134C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96" y="3829585"/>
            <a:ext cx="2926286" cy="11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481BA14-76A5-5A4D-A622-B2127D2E6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20" y="4008767"/>
            <a:ext cx="2578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7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6C3B231-BD01-A241-AEF7-34D532DCB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981" y="-111076"/>
            <a:ext cx="10690580" cy="7127053"/>
          </a:xfrm>
          <a:prstGeom prst="rect">
            <a:avLst/>
          </a:prstGeom>
        </p:spPr>
      </p:pic>
      <p:pic>
        <p:nvPicPr>
          <p:cNvPr id="4" name="Picture 8" descr="Nimbella - Crunchbase Company Profile &amp;amp; Funding">
            <a:extLst>
              <a:ext uri="{FF2B5EF4-FFF2-40B4-BE49-F238E27FC236}">
                <a16:creationId xmlns:a16="http://schemas.microsoft.com/office/drawing/2014/main" id="{1274F809-47DA-5B4F-A8BC-D69442E7C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73" y="197752"/>
            <a:ext cx="3131253" cy="13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A3020D7-6567-0C4A-A088-306BA51C0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94" y="1587513"/>
            <a:ext cx="991009" cy="85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Kubernetes">
            <a:extLst>
              <a:ext uri="{FF2B5EF4-FFF2-40B4-BE49-F238E27FC236}">
                <a16:creationId xmlns:a16="http://schemas.microsoft.com/office/drawing/2014/main" id="{96B81889-1DF0-6242-B224-DC6A12D0F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532" y="2700145"/>
            <a:ext cx="4258932" cy="9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0 anni di open source: la genesi del termine - InternetPost.it">
            <a:extLst>
              <a:ext uri="{FF2B5EF4-FFF2-40B4-BE49-F238E27FC236}">
                <a16:creationId xmlns:a16="http://schemas.microsoft.com/office/drawing/2014/main" id="{E8D2AC27-2E3E-6E46-8E5D-D330134C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96" y="3829585"/>
            <a:ext cx="2926286" cy="11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71592F-AB57-454B-86CC-362925AEB2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20" y="4008767"/>
            <a:ext cx="2578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8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6C3B231-BD01-A241-AEF7-34D532DCB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981" y="-111076"/>
            <a:ext cx="10690580" cy="7127053"/>
          </a:xfrm>
          <a:prstGeom prst="rect">
            <a:avLst/>
          </a:prstGeom>
        </p:spPr>
      </p:pic>
      <p:pic>
        <p:nvPicPr>
          <p:cNvPr id="4" name="Picture 8" descr="Nimbella - Crunchbase Company Profile &amp;amp; Funding">
            <a:extLst>
              <a:ext uri="{FF2B5EF4-FFF2-40B4-BE49-F238E27FC236}">
                <a16:creationId xmlns:a16="http://schemas.microsoft.com/office/drawing/2014/main" id="{1274F809-47DA-5B4F-A8BC-D69442E7C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73" y="197752"/>
            <a:ext cx="3131253" cy="13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A3020D7-6567-0C4A-A088-306BA51C0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94" y="1587513"/>
            <a:ext cx="991009" cy="85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Kubernetes">
            <a:extLst>
              <a:ext uri="{FF2B5EF4-FFF2-40B4-BE49-F238E27FC236}">
                <a16:creationId xmlns:a16="http://schemas.microsoft.com/office/drawing/2014/main" id="{96B81889-1DF0-6242-B224-DC6A12D0F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532" y="2700145"/>
            <a:ext cx="4258932" cy="9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0 anni di open source: la genesi del termine - InternetPost.it">
            <a:extLst>
              <a:ext uri="{FF2B5EF4-FFF2-40B4-BE49-F238E27FC236}">
                <a16:creationId xmlns:a16="http://schemas.microsoft.com/office/drawing/2014/main" id="{E8D2AC27-2E3E-6E46-8E5D-D330134CE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96" y="3829585"/>
            <a:ext cx="2926286" cy="111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171592F-AB57-454B-86CC-362925AEB2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20" y="4008767"/>
            <a:ext cx="2578100" cy="186690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D1147D5A-735B-7547-B7C7-3B9A3B5ED288}"/>
              </a:ext>
            </a:extLst>
          </p:cNvPr>
          <p:cNvSpPr/>
          <p:nvPr/>
        </p:nvSpPr>
        <p:spPr>
          <a:xfrm>
            <a:off x="539713" y="5963329"/>
            <a:ext cx="86546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it-IT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77"/>
                <a:cs typeface="Aharoni" panose="02010803020104030203" pitchFamily="2" charset="-79"/>
              </a:rPr>
              <a:t>Follow</a:t>
            </a:r>
            <a:r>
              <a:rPr lang="it-IT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77"/>
                <a:cs typeface="Aharoni" panose="02010803020104030203" pitchFamily="2" charset="-79"/>
              </a:rPr>
              <a:t> </a:t>
            </a:r>
            <a:r>
              <a:rPr lang="it-IT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77"/>
                <a:cs typeface="Aharoni" panose="02010803020104030203" pitchFamily="2" charset="-79"/>
              </a:rPr>
              <a:t>us</a:t>
            </a:r>
            <a:r>
              <a:rPr lang="it-IT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77"/>
                <a:cs typeface="Aharoni" panose="02010803020104030203" pitchFamily="2" charset="-79"/>
              </a:rPr>
              <a:t> to </a:t>
            </a:r>
            <a:r>
              <a:rPr lang="it-IT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77"/>
                <a:cs typeface="Aharoni" panose="02010803020104030203" pitchFamily="2" charset="-79"/>
              </a:rPr>
              <a:t>learn</a:t>
            </a:r>
            <a:r>
              <a:rPr lang="it-IT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77"/>
                <a:cs typeface="Aharoni" panose="02010803020104030203" pitchFamily="2" charset="-79"/>
              </a:rPr>
              <a:t> more…</a:t>
            </a:r>
          </a:p>
        </p:txBody>
      </p:sp>
    </p:spTree>
    <p:extLst>
      <p:ext uri="{BB962C8B-B14F-4D97-AF65-F5344CB8AC3E}">
        <p14:creationId xmlns:p14="http://schemas.microsoft.com/office/powerpoint/2010/main" val="98667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AF6E4C98-DB00-B846-B2C1-7730090077F5}"/>
              </a:ext>
            </a:extLst>
          </p:cNvPr>
          <p:cNvSpPr/>
          <p:nvPr/>
        </p:nvSpPr>
        <p:spPr>
          <a:xfrm>
            <a:off x="1382154" y="2828835"/>
            <a:ext cx="663726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7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Serverless</a:t>
            </a:r>
            <a:r>
              <a:rPr lang="it-IT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it-IT" sz="7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</a:t>
            </a:r>
            <a:r>
              <a:rPr lang="it-IT" sz="7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easy</a:t>
            </a:r>
          </a:p>
        </p:txBody>
      </p:sp>
    </p:spTree>
    <p:extLst>
      <p:ext uri="{BB962C8B-B14F-4D97-AF65-F5344CB8AC3E}">
        <p14:creationId xmlns:p14="http://schemas.microsoft.com/office/powerpoint/2010/main" val="378443683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0D66FC21-2C0C-D940-A242-4B4DDC75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509" y="135912"/>
            <a:ext cx="5914982" cy="1484786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44D74EC4-2941-384A-BBF1-F7A5882048BA}"/>
              </a:ext>
            </a:extLst>
          </p:cNvPr>
          <p:cNvGrpSpPr/>
          <p:nvPr/>
        </p:nvGrpSpPr>
        <p:grpSpPr>
          <a:xfrm>
            <a:off x="1922680" y="1620698"/>
            <a:ext cx="4554747" cy="2558104"/>
            <a:chOff x="1922680" y="1620698"/>
            <a:chExt cx="4554747" cy="2558104"/>
          </a:xfrm>
        </p:grpSpPr>
        <p:pic>
          <p:nvPicPr>
            <p:cNvPr id="15" name="Picture 4" descr="A picture containing text, clipart, vector graphics&#10;&#10;Description automatically generated">
              <a:extLst>
                <a:ext uri="{FF2B5EF4-FFF2-40B4-BE49-F238E27FC236}">
                  <a16:creationId xmlns:a16="http://schemas.microsoft.com/office/drawing/2014/main" id="{A7A48102-E21E-C34C-B75F-B562C2EF0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2680" y="2411618"/>
              <a:ext cx="4554747" cy="1767184"/>
            </a:xfrm>
            <a:prstGeom prst="rect">
              <a:avLst/>
            </a:prstGeom>
          </p:spPr>
        </p:pic>
        <p:sp>
          <p:nvSpPr>
            <p:cNvPr id="6" name="Freccia giù 5">
              <a:extLst>
                <a:ext uri="{FF2B5EF4-FFF2-40B4-BE49-F238E27FC236}">
                  <a16:creationId xmlns:a16="http://schemas.microsoft.com/office/drawing/2014/main" id="{70E41644-B3F8-4E44-8E99-74AA3B1E2BAE}"/>
                </a:ext>
              </a:extLst>
            </p:cNvPr>
            <p:cNvSpPr/>
            <p:nvPr/>
          </p:nvSpPr>
          <p:spPr>
            <a:xfrm>
              <a:off x="4172755" y="1620698"/>
              <a:ext cx="399245" cy="83712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31E8477D-A8A3-7E4A-AB99-C3476EE6E553}"/>
              </a:ext>
            </a:extLst>
          </p:cNvPr>
          <p:cNvGrpSpPr/>
          <p:nvPr/>
        </p:nvGrpSpPr>
        <p:grpSpPr>
          <a:xfrm>
            <a:off x="3221462" y="4118632"/>
            <a:ext cx="2485217" cy="2739368"/>
            <a:chOff x="3221462" y="4118632"/>
            <a:chExt cx="2485217" cy="2739368"/>
          </a:xfrm>
        </p:grpSpPr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94032FF9-81EC-1146-B5F6-D6E438454C53}"/>
                </a:ext>
              </a:extLst>
            </p:cNvPr>
            <p:cNvGrpSpPr/>
            <p:nvPr/>
          </p:nvGrpSpPr>
          <p:grpSpPr>
            <a:xfrm>
              <a:off x="3221462" y="5082106"/>
              <a:ext cx="2485217" cy="1775894"/>
              <a:chOff x="3221462" y="5082106"/>
              <a:chExt cx="2485217" cy="1775894"/>
            </a:xfrm>
          </p:grpSpPr>
          <p:pic>
            <p:nvPicPr>
              <p:cNvPr id="16" name="Picture 20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FCDCF7A0-9FE3-7543-B171-08F0292A0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1462" y="5082106"/>
                <a:ext cx="2485217" cy="1775894"/>
              </a:xfrm>
              <a:prstGeom prst="rect">
                <a:avLst/>
              </a:prstGeom>
            </p:spPr>
          </p:pic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9158139A-997E-FB4B-ADCD-B84182517A34}"/>
                  </a:ext>
                </a:extLst>
              </p:cNvPr>
              <p:cNvSpPr txBox="1"/>
              <p:nvPr/>
            </p:nvSpPr>
            <p:spPr>
              <a:xfrm>
                <a:off x="3831783" y="5489730"/>
                <a:ext cx="1264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Hello world</a:t>
                </a:r>
              </a:p>
            </p:txBody>
          </p:sp>
        </p:grpSp>
        <p:sp>
          <p:nvSpPr>
            <p:cNvPr id="18" name="Freccia giù 17">
              <a:extLst>
                <a:ext uri="{FF2B5EF4-FFF2-40B4-BE49-F238E27FC236}">
                  <a16:creationId xmlns:a16="http://schemas.microsoft.com/office/drawing/2014/main" id="{DB49A7DF-A773-4849-955F-EC303223BD9D}"/>
                </a:ext>
              </a:extLst>
            </p:cNvPr>
            <p:cNvSpPr/>
            <p:nvPr/>
          </p:nvSpPr>
          <p:spPr>
            <a:xfrm>
              <a:off x="4167856" y="4118632"/>
              <a:ext cx="399245" cy="83712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661351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275867" y="-10136"/>
            <a:ext cx="4592270" cy="9144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92D56BC-1AA5-604E-830D-8B6385D354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16667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3" name="Rectangle: Rounded Corners 12" hidden="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7339422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58CCFFE-6FED-6C42-8B6C-94D53EAED6F3}"/>
              </a:ext>
            </a:extLst>
          </p:cNvPr>
          <p:cNvSpPr/>
          <p:nvPr/>
        </p:nvSpPr>
        <p:spPr>
          <a:xfrm>
            <a:off x="-3" y="2903820"/>
            <a:ext cx="561384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it-IT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77"/>
                <a:cs typeface="Aharoni" panose="02010803020104030203" pitchFamily="2" charset="-79"/>
              </a:rPr>
              <a:t>What</a:t>
            </a:r>
            <a:r>
              <a:rPr lang="it-IT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77"/>
                <a:cs typeface="Aharoni" panose="02010803020104030203" pitchFamily="2" charset="-79"/>
              </a:rPr>
              <a:t> </a:t>
            </a:r>
            <a:r>
              <a:rPr lang="it-IT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77"/>
                <a:cs typeface="Aharoni" panose="02010803020104030203" pitchFamily="2" charset="-79"/>
              </a:rPr>
              <a:t>about</a:t>
            </a:r>
            <a:endParaRPr lang="it-IT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  <a:p>
            <a:r>
              <a:rPr lang="it-IT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77"/>
                <a:cs typeface="Aharoni" panose="02010803020104030203" pitchFamily="2" charset="-79"/>
              </a:rPr>
              <a:t>a </a:t>
            </a:r>
            <a:r>
              <a:rPr lang="it-IT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77"/>
                <a:cs typeface="Aharoni" panose="02010803020104030203" pitchFamily="2" charset="-79"/>
              </a:rPr>
              <a:t>Serverless</a:t>
            </a:r>
            <a:endParaRPr lang="it-IT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  <a:p>
            <a:r>
              <a:rPr lang="it-IT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77"/>
                <a:cs typeface="Aharoni" panose="02010803020104030203" pitchFamily="2" charset="-79"/>
              </a:rPr>
              <a:t>for </a:t>
            </a:r>
            <a:r>
              <a:rPr lang="it-IT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77"/>
                <a:cs typeface="Aharoni" panose="02010803020104030203" pitchFamily="2" charset="-79"/>
              </a:rPr>
              <a:t>Kubernetes</a:t>
            </a:r>
            <a:r>
              <a:rPr lang="it-IT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77"/>
                <a:cs typeface="Aharoni" panose="02010803020104030203" pitchFamily="2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3117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A82ACD-EC5E-8D4C-A732-282BA13A6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341059"/>
            <a:ext cx="10058400" cy="754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49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87</Words>
  <Application>Microsoft Macintosh PowerPoint</Application>
  <PresentationFormat>Presentazione su schermo (4:3)</PresentationFormat>
  <Paragraphs>44</Paragraphs>
  <Slides>52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52</vt:i4>
      </vt:variant>
    </vt:vector>
  </HeadingPairs>
  <TitlesOfParts>
    <vt:vector size="57" baseType="lpstr">
      <vt:lpstr>Arial</vt:lpstr>
      <vt:lpstr>Arial Rounded MT Bold</vt:lpstr>
      <vt:lpstr>Calibri</vt:lpstr>
      <vt:lpstr>Calibri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Load Balancing</vt:lpstr>
      <vt:lpstr>Auto Scaling</vt:lpstr>
      <vt:lpstr>Managing Backpressure</vt:lpstr>
      <vt:lpstr>Logging and Observability</vt:lpstr>
      <vt:lpstr>Automated Image Creation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Kubernetes  with Nimbella</dc:title>
  <dc:creator>Michele Sciabarra</dc:creator>
  <cp:lastModifiedBy>Microsoft Office User</cp:lastModifiedBy>
  <cp:revision>31</cp:revision>
  <dcterms:created xsi:type="dcterms:W3CDTF">2021-06-17T06:13:40Z</dcterms:created>
  <dcterms:modified xsi:type="dcterms:W3CDTF">2021-06-21T16:43:53Z</dcterms:modified>
</cp:coreProperties>
</file>